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9" r:id="rId3"/>
    <p:sldId id="298" r:id="rId4"/>
    <p:sldId id="294" r:id="rId5"/>
    <p:sldId id="290" r:id="rId6"/>
    <p:sldId id="267" r:id="rId7"/>
    <p:sldId id="304" r:id="rId8"/>
    <p:sldId id="291" r:id="rId9"/>
    <p:sldId id="293" r:id="rId10"/>
    <p:sldId id="296" r:id="rId11"/>
    <p:sldId id="295" r:id="rId12"/>
    <p:sldId id="299" r:id="rId13"/>
    <p:sldId id="303" r:id="rId14"/>
    <p:sldId id="300" r:id="rId15"/>
    <p:sldId id="301" r:id="rId16"/>
    <p:sldId id="302" r:id="rId17"/>
    <p:sldId id="297" r:id="rId1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34"/>
    <p:restoredTop sz="94740"/>
  </p:normalViewPr>
  <p:slideViewPr>
    <p:cSldViewPr snapToGrid="0" snapToObjects="1">
      <p:cViewPr varScale="1">
        <p:scale>
          <a:sx n="120" d="100"/>
          <a:sy n="12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lbook.explained.ai/bulldozer-testing.html#sec:trilogy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mlbook.explained.ai/too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jetbrains.com/pycharm/downlo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An </a:t>
            </a:r>
            <a:r>
              <a:rPr lang="en-US" b="1" dirty="0"/>
              <a:t>Introduction to 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The implementation and interpretation of key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9C3F-ECEF-E043-8366-E80E80DF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E099-F58C-BD47-B6DA-059F5B93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Synthesize new features from existing features</a:t>
            </a:r>
          </a:p>
          <a:p>
            <a:r>
              <a:rPr lang="en-US" dirty="0"/>
              <a:t>A few common synthesized features:</a:t>
            </a:r>
          </a:p>
          <a:p>
            <a:pPr lvl="1"/>
            <a:r>
              <a:rPr lang="en-US" dirty="0"/>
              <a:t>frequency encoding; e.g., getting info about records from ID feature</a:t>
            </a:r>
          </a:p>
          <a:p>
            <a:pPr lvl="1"/>
            <a:r>
              <a:rPr lang="en-US" dirty="0"/>
              <a:t>e.g., derive age from sale and manufacturing dates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Or, derive from external sources; e.g., </a:t>
            </a:r>
            <a:r>
              <a:rPr lang="en-US" dirty="0" err="1"/>
              <a:t>isholiday</a:t>
            </a:r>
            <a:r>
              <a:rPr lang="en-US" dirty="0"/>
              <a:t> from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7D3EA-67A6-FA47-B40B-FBC905CB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13" y="3767289"/>
            <a:ext cx="6159500" cy="1231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1485CB-AEB5-8C47-937B-9536A4C5A9F2}"/>
              </a:ext>
            </a:extLst>
          </p:cNvPr>
          <p:cNvSpPr/>
          <p:nvPr/>
        </p:nvSpPr>
        <p:spPr>
          <a:xfrm>
            <a:off x="4945078" y="501985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Synthesized</a:t>
            </a:r>
            <a:r>
              <a:rPr lang="en-US" dirty="0"/>
              <a:t> features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5502D7-E653-AE4A-830B-BFE52109045B}"/>
              </a:ext>
            </a:extLst>
          </p:cNvPr>
          <p:cNvCxnSpPr>
            <a:cxnSpLocks/>
          </p:cNvCxnSpPr>
          <p:nvPr/>
        </p:nvCxnSpPr>
        <p:spPr>
          <a:xfrm flipV="1">
            <a:off x="7235541" y="4864759"/>
            <a:ext cx="352032" cy="349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B7E850-345E-6446-A01F-2CE1A398D1DF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4824694"/>
            <a:ext cx="373079" cy="36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5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4330" cy="1325563"/>
          </a:xfrm>
        </p:spPr>
        <p:txBody>
          <a:bodyPr/>
          <a:lstStyle/>
          <a:p>
            <a:r>
              <a:rPr lang="en-US" dirty="0"/>
              <a:t>What training, </a:t>
            </a:r>
            <a:r>
              <a:rPr lang="en-US"/>
              <a:t>prediction look like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-learn, swapping out model is trivial: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LinearRegression</a:t>
            </a:r>
            <a:r>
              <a:rPr lang="en-US" dirty="0"/>
              <a:t> and </a:t>
            </a:r>
            <a:r>
              <a:rPr lang="en-US" dirty="0" err="1"/>
              <a:t>RandomForest</a:t>
            </a:r>
            <a:r>
              <a:rPr lang="en-US" dirty="0"/>
              <a:t> are objects representing models and hyperparameters go in as </a:t>
            </a:r>
            <a:r>
              <a:rPr lang="en-US" dirty="0" err="1"/>
              <a:t>args</a:t>
            </a:r>
            <a:r>
              <a:rPr lang="en-US" dirty="0"/>
              <a:t> to constructor</a:t>
            </a:r>
          </a:p>
          <a:p>
            <a:r>
              <a:rPr lang="en-US" dirty="0"/>
              <a:t>We’re going to build our own versions as class projects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33816" y="2545214"/>
            <a:ext cx="530706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lm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LinearRegression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33816" y="3671686"/>
            <a:ext cx="530706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 = [[2, 1, 40.794, -74.00]]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lm.predict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594426" y="2545213"/>
            <a:ext cx="535373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RandomForestRegressor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594426" y="3671685"/>
            <a:ext cx="535373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 = [[2, 1, 40.794, ...]]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rf.predict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66182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5EDB-BA36-4E49-AA64-AAAF487B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model any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50CC-806A-5D49-A9A8-45834CD75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757170" cy="4576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good? Good at what?</a:t>
            </a:r>
          </a:p>
          <a:p>
            <a:r>
              <a:rPr lang="en-US" dirty="0"/>
              <a:t>My answer: good if model makes </a:t>
            </a:r>
            <a:r>
              <a:rPr lang="en-US" b="1" dirty="0"/>
              <a:t>useful</a:t>
            </a:r>
            <a:r>
              <a:rPr lang="en-US" dirty="0"/>
              <a:t> predictions on unknown, </a:t>
            </a:r>
            <a:r>
              <a:rPr lang="en-US" b="1" dirty="0"/>
              <a:t>future</a:t>
            </a:r>
            <a:r>
              <a:rPr lang="en-US" dirty="0"/>
              <a:t> feature vectors (it </a:t>
            </a:r>
            <a:r>
              <a:rPr lang="en-US" i="1" dirty="0"/>
              <a:t>generalizes</a:t>
            </a:r>
            <a:r>
              <a:rPr lang="en-US" dirty="0"/>
              <a:t>)</a:t>
            </a:r>
          </a:p>
          <a:p>
            <a:r>
              <a:rPr lang="en-US" dirty="0"/>
              <a:t>Might not be super accurate, but if it’s better than a human can do, might still be useful</a:t>
            </a:r>
          </a:p>
          <a:p>
            <a:r>
              <a:rPr lang="en-US" dirty="0"/>
              <a:t>We measure how close predictions are to known true responses, but on data </a:t>
            </a:r>
            <a:r>
              <a:rPr lang="en-US" u="sng" dirty="0"/>
              <a:t>not used to train model </a:t>
            </a:r>
          </a:p>
          <a:p>
            <a:r>
              <a:rPr lang="en-US" dirty="0"/>
              <a:t>If inaccurate on training data, model is </a:t>
            </a:r>
            <a:r>
              <a:rPr lang="en-US" b="1" dirty="0"/>
              <a:t>biased</a:t>
            </a:r>
            <a:endParaRPr lang="en-US" dirty="0"/>
          </a:p>
          <a:p>
            <a:r>
              <a:rPr lang="en-US" dirty="0"/>
              <a:t>If inaccurate on test set, model doesn't generalize (high </a:t>
            </a:r>
            <a:r>
              <a:rPr lang="en-US" b="1" dirty="0"/>
              <a:t>variance</a:t>
            </a:r>
            <a:r>
              <a:rPr lang="en-US" dirty="0"/>
              <a:t>)</a:t>
            </a:r>
            <a:endParaRPr lang="en-US" u="sng" dirty="0"/>
          </a:p>
          <a:p>
            <a:r>
              <a:rPr lang="en-US" dirty="0"/>
              <a:t>Regressors: R^2, MAE, MSE, RMSE, RMSLE</a:t>
            </a:r>
          </a:p>
          <a:p>
            <a:r>
              <a:rPr lang="en-US" dirty="0"/>
              <a:t>Classifiers: accuracy, precision &amp; recall, F1, confusion matrix, …</a:t>
            </a:r>
          </a:p>
        </p:txBody>
      </p:sp>
    </p:spTree>
    <p:extLst>
      <p:ext uri="{BB962C8B-B14F-4D97-AF65-F5344CB8AC3E}">
        <p14:creationId xmlns:p14="http://schemas.microsoft.com/office/powerpoint/2010/main" val="385664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B390-D033-E744-926F-1EA357EA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C19B-65CF-2C41-A2C8-810623F45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4" y="1825625"/>
            <a:ext cx="1132792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One of the most important, fundamental ideas in ML</a:t>
            </a:r>
          </a:p>
          <a:p>
            <a:r>
              <a:rPr lang="en-US" dirty="0"/>
              <a:t>See “The testing trilogy” in MML book</a:t>
            </a:r>
          </a:p>
          <a:p>
            <a:r>
              <a:rPr lang="en-US" dirty="0"/>
              <a:t>3 sets of observations: </a:t>
            </a:r>
            <a:r>
              <a:rPr lang="en-US" i="1" dirty="0"/>
              <a:t>training</a:t>
            </a:r>
            <a:r>
              <a:rPr lang="en-US" dirty="0"/>
              <a:t>, </a:t>
            </a:r>
            <a:r>
              <a:rPr lang="en-US" i="1" dirty="0"/>
              <a:t>validation</a:t>
            </a:r>
            <a:r>
              <a:rPr lang="en-US" dirty="0"/>
              <a:t>, and </a:t>
            </a:r>
            <a:r>
              <a:rPr lang="en-US" i="1" dirty="0"/>
              <a:t>test</a:t>
            </a:r>
            <a:r>
              <a:rPr lang="en-US" dirty="0"/>
              <a:t> sets</a:t>
            </a:r>
          </a:p>
          <a:p>
            <a:r>
              <a:rPr lang="en-US" dirty="0"/>
              <a:t>Model trains on training set; assess and tune with validation set</a:t>
            </a:r>
          </a:p>
          <a:p>
            <a:r>
              <a:rPr lang="en-US" dirty="0"/>
              <a:t>NEVER peek at the test set; lock it away as first step</a:t>
            </a:r>
          </a:p>
          <a:p>
            <a:r>
              <a:rPr lang="en-US"/>
              <a:t>Assess </a:t>
            </a:r>
            <a:r>
              <a:rPr lang="en-US" dirty="0"/>
              <a:t>model w/test set as last step; it’s the only true measure of generality</a:t>
            </a:r>
          </a:p>
          <a:p>
            <a:r>
              <a:rPr lang="en-US" dirty="0"/>
              <a:t>Every change to model after testing with a data set tailors it to that set</a:t>
            </a:r>
          </a:p>
          <a:p>
            <a:r>
              <a:rPr lang="en-US" dirty="0"/>
              <a:t>Validation strategies: k-fold CV, hold out, leave-1-out, out-of-bag (RF),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A5F6E-F569-CC42-A252-25FE0C21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33" y="0"/>
            <a:ext cx="2897520" cy="2070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2B276F-7F61-A74B-8D71-19A56E5F34DF}"/>
              </a:ext>
            </a:extLst>
          </p:cNvPr>
          <p:cNvSpPr/>
          <p:nvPr/>
        </p:nvSpPr>
        <p:spPr>
          <a:xfrm>
            <a:off x="9534244" y="1836574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3-fold cross-validation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0ED3F7-3124-4247-97B4-18D859A1F281}"/>
              </a:ext>
            </a:extLst>
          </p:cNvPr>
          <p:cNvSpPr/>
          <p:nvPr/>
        </p:nvSpPr>
        <p:spPr>
          <a:xfrm>
            <a:off x="92150" y="642151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https://mlbook.explained.ai/bulldozer-testing.html#sec:trilogy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28169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7E88-4299-AC4E-B4C3-49E4AC10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ML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6695-D92C-8F42-843F-B9A715B6A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what problem you’re solving; what is business case?</a:t>
            </a:r>
          </a:p>
          <a:p>
            <a:r>
              <a:rPr lang="en-US" dirty="0"/>
              <a:t>Acquire data, do we have everything we need?</a:t>
            </a:r>
          </a:p>
          <a:p>
            <a:r>
              <a:rPr lang="en-US" dirty="0"/>
              <a:t>Split into train, validation, test sets</a:t>
            </a:r>
          </a:p>
          <a:p>
            <a:r>
              <a:rPr lang="en-US" dirty="0"/>
              <a:t>Sniff data, clean, deal with missing data</a:t>
            </a:r>
          </a:p>
          <a:p>
            <a:r>
              <a:rPr lang="en-US" dirty="0"/>
              <a:t>Convert non-numeric features to numeric</a:t>
            </a:r>
          </a:p>
          <a:p>
            <a:r>
              <a:rPr lang="en-US" dirty="0"/>
              <a:t>Repeat until satisfied</a:t>
            </a:r>
          </a:p>
          <a:p>
            <a:pPr lvl="1"/>
            <a:r>
              <a:rPr lang="en-US" dirty="0"/>
              <a:t>Train a model using training set and specific hyperparameters</a:t>
            </a:r>
          </a:p>
          <a:p>
            <a:pPr lvl="1"/>
            <a:r>
              <a:rPr lang="en-US" dirty="0"/>
              <a:t>Tune model and do feature engineering with validation set</a:t>
            </a:r>
          </a:p>
          <a:p>
            <a:r>
              <a:rPr lang="en-US" dirty="0"/>
              <a:t>Last step: assess model performance on a test set</a:t>
            </a:r>
          </a:p>
        </p:txBody>
      </p:sp>
    </p:spTree>
    <p:extLst>
      <p:ext uri="{BB962C8B-B14F-4D97-AF65-F5344CB8AC3E}">
        <p14:creationId xmlns:p14="http://schemas.microsoft.com/office/powerpoint/2010/main" val="337086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4497-F68E-DF4E-8DB7-52E856FA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model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E417-ACC2-C84F-9315-E942D051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https://mlbook.explained.ai/tools.html</a:t>
            </a:r>
            <a:endParaRPr lang="en-US" dirty="0"/>
          </a:p>
          <a:p>
            <a:r>
              <a:rPr lang="en-US" dirty="0"/>
              <a:t>Pandas, NumPy, matplotlib, </a:t>
            </a:r>
            <a:r>
              <a:rPr lang="en-US" dirty="0" err="1"/>
              <a:t>scikit</a:t>
            </a:r>
            <a:r>
              <a:rPr lang="en-US" dirty="0"/>
              <a:t>-learn (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dirty="0" err="1"/>
              <a:t>Jupyter</a:t>
            </a:r>
            <a:r>
              <a:rPr lang="en-US" dirty="0"/>
              <a:t> lab (or notebook)</a:t>
            </a:r>
          </a:p>
          <a:p>
            <a:r>
              <a:rPr lang="en-US" dirty="0"/>
              <a:t>Install latest Anaconda for Python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E9CE7-FE66-5842-A8C4-E3AE4065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7" y="3929975"/>
            <a:ext cx="4597607" cy="269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01ACF-87A2-634E-BA52-A300841A6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314" y="2873444"/>
            <a:ext cx="4933686" cy="39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B40D-9735-E548-8CCA-B9B39672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library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A4D8-7FE8-8646-949B-BAF39156C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create separate Python .</a:t>
            </a:r>
            <a:r>
              <a:rPr lang="en-US" dirty="0" err="1"/>
              <a:t>py</a:t>
            </a:r>
            <a:r>
              <a:rPr lang="en-US" dirty="0"/>
              <a:t> scripts and use unit tests as part of the projects</a:t>
            </a:r>
          </a:p>
          <a:p>
            <a:r>
              <a:rPr lang="en-US" dirty="0"/>
              <a:t>I recommend PyCharm development environment (free) for creating python files, but you are free to use whatever you like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1690A-1D42-6342-9146-D53A0C90F93F}"/>
              </a:ext>
            </a:extLst>
          </p:cNvPr>
          <p:cNvSpPr txBox="1"/>
          <p:nvPr/>
        </p:nvSpPr>
        <p:spPr>
          <a:xfrm>
            <a:off x="0" y="6381344"/>
            <a:ext cx="480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https://www.jetbrains.com/pycharm/download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F081C-3E59-3344-8198-F7667B3D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08" y="3583959"/>
            <a:ext cx="5805847" cy="27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4748-9B67-0B4F-9FD5-2834F62F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 MSDS621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9B48-BB62-F549-BDB4-0A024A2B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3630" cy="4351338"/>
          </a:xfrm>
        </p:spPr>
        <p:txBody>
          <a:bodyPr/>
          <a:lstStyle/>
          <a:p>
            <a:r>
              <a:rPr lang="en-US" dirty="0"/>
              <a:t>We’ll start with </a:t>
            </a:r>
            <a:r>
              <a:rPr lang="en-US" i="1" dirty="0"/>
              <a:t>regularization</a:t>
            </a:r>
            <a:r>
              <a:rPr lang="en-US" dirty="0"/>
              <a:t> to finish off linear models</a:t>
            </a:r>
          </a:p>
          <a:p>
            <a:r>
              <a:rPr lang="en-US" dirty="0"/>
              <a:t>Then we’ll try to reinvent some common machine learning models</a:t>
            </a:r>
          </a:p>
          <a:p>
            <a:r>
              <a:rPr lang="en-US" dirty="0"/>
              <a:t>As part of this class, you will build up a library of models</a:t>
            </a:r>
          </a:p>
          <a:p>
            <a:r>
              <a:rPr lang="en-US" dirty="0"/>
              <a:t>Then, learn how to interpret model results</a:t>
            </a:r>
          </a:p>
          <a:p>
            <a:r>
              <a:rPr lang="en-US" dirty="0"/>
              <a:t>Then an intro to deep learning with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1530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Regularization of linear models (finishes off linear regression topic)</a:t>
            </a:r>
          </a:p>
          <a:p>
            <a:r>
              <a:rPr lang="en-US" dirty="0"/>
              <a:t>Models (Naïve Bayes, </a:t>
            </a:r>
            <a:r>
              <a:rPr lang="en-US" dirty="0" err="1"/>
              <a:t>kNN</a:t>
            </a:r>
            <a:r>
              <a:rPr lang="en-US" dirty="0"/>
              <a:t>, Decision trees, Random Forests)</a:t>
            </a:r>
          </a:p>
          <a:p>
            <a:r>
              <a:rPr lang="en-US" dirty="0"/>
              <a:t>Model interpretation (feature importance)</a:t>
            </a:r>
          </a:p>
          <a:p>
            <a:r>
              <a:rPr lang="en-US" dirty="0"/>
              <a:t>Clustering (k-means, hierarchical clustering)</a:t>
            </a:r>
          </a:p>
          <a:p>
            <a:r>
              <a:rPr lang="en-US" dirty="0"/>
              <a:t>In ML Lab course:</a:t>
            </a:r>
          </a:p>
          <a:p>
            <a:pPr lvl="1"/>
            <a:r>
              <a:rPr lang="en-US" dirty="0"/>
              <a:t>Data clean up, feature engineering, dealing with missing data</a:t>
            </a:r>
          </a:p>
          <a:p>
            <a:pPr lvl="1"/>
            <a:r>
              <a:rPr lang="en-US" dirty="0"/>
              <a:t>Model assessment (metrics, ROC/PR curves)</a:t>
            </a:r>
          </a:p>
          <a:p>
            <a:r>
              <a:rPr lang="en-US" dirty="0"/>
              <a:t>A book to become familiar with:</a:t>
            </a:r>
          </a:p>
          <a:p>
            <a:pPr lvl="1"/>
            <a:r>
              <a:rPr lang="en-US" dirty="0"/>
              <a:t>The Elements of Statistical Learning:</a:t>
            </a:r>
            <a:br>
              <a:rPr lang="en-US" dirty="0"/>
            </a:br>
            <a:r>
              <a:rPr lang="en-US" dirty="0">
                <a:hlinkClick r:id="rId2"/>
              </a:rPr>
              <a:t>https://web.stanford.edu/~hastie/Papers/ESLII.pdf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174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C95B-BA86-1740-A614-DC159EA0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jump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57402-311B-A64A-9675-1DA121DA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quick high-level overview, identify the key ideas</a:t>
            </a:r>
          </a:p>
          <a:p>
            <a:pPr lvl="1"/>
            <a:r>
              <a:rPr lang="en-US" dirty="0"/>
              <a:t>What problem are we solving?</a:t>
            </a:r>
          </a:p>
          <a:p>
            <a:pPr lvl="1"/>
            <a:r>
              <a:rPr lang="en-US" dirty="0"/>
              <a:t>What does it mean to train a model?</a:t>
            </a:r>
          </a:p>
          <a:p>
            <a:pPr lvl="1"/>
            <a:r>
              <a:rPr lang="en-US" dirty="0"/>
              <a:t>Training data, features</a:t>
            </a:r>
          </a:p>
          <a:p>
            <a:pPr lvl="1"/>
            <a:r>
              <a:rPr lang="en-US" dirty="0"/>
              <a:t>What doesn’t look like in Python?</a:t>
            </a:r>
          </a:p>
          <a:p>
            <a:pPr lvl="1"/>
            <a:r>
              <a:rPr lang="en-US" dirty="0"/>
              <a:t>Model assessment</a:t>
            </a:r>
          </a:p>
          <a:p>
            <a:pPr lvl="1"/>
            <a:r>
              <a:rPr lang="en-US" dirty="0"/>
              <a:t>Train, validate, test</a:t>
            </a:r>
          </a:p>
        </p:txBody>
      </p:sp>
    </p:spTree>
    <p:extLst>
      <p:ext uri="{BB962C8B-B14F-4D97-AF65-F5344CB8AC3E}">
        <p14:creationId xmlns:p14="http://schemas.microsoft.com/office/powerpoint/2010/main" val="260915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problem of machine learning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637018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explanatory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target</a:t>
                </a:r>
                <a:r>
                  <a:rPr lang="en-US" dirty="0"/>
                  <a:t> </a:t>
                </a:r>
                <a:r>
                  <a:rPr lang="en-US"/>
                  <a:t>or </a:t>
                </a:r>
                <a:r>
                  <a:rPr lang="en-US" i="1"/>
                  <a:t>response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Build a system that makes accurate future predictions based upon </a:t>
                </a:r>
                <a:r>
                  <a:rPr lang="en-US" i="1" dirty="0"/>
                  <a:t>training data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from the past</a:t>
                </a:r>
              </a:p>
              <a:p>
                <a:r>
                  <a:rPr lang="en-US" dirty="0"/>
                  <a:t>BUT, w/o being overly-specific to this training data (don’t </a:t>
                </a:r>
                <a:r>
                  <a:rPr lang="en-US" i="1" dirty="0"/>
                  <a:t>overfit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637018" cy="4486275"/>
              </a:xfrm>
              <a:blipFill>
                <a:blip r:embed="rId2"/>
                <a:stretch>
                  <a:fillRect l="-1074" t="-3099" b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66378" y="3016251"/>
            <a:ext cx="149271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i="1" dirty="0"/>
              <a:t>observations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i="1" dirty="0"/>
              <a:t>records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65" y="2601245"/>
            <a:ext cx="6293729" cy="1936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11585" y="2173631"/>
                <a:ext cx="475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585" y="2173631"/>
                <a:ext cx="475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370980" y="2175188"/>
                <a:ext cx="446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980" y="2175188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7214D1-850B-2D4F-BE6F-DD30D6D1016C}"/>
              </a:ext>
            </a:extLst>
          </p:cNvPr>
          <p:cNvSpPr txBox="1"/>
          <p:nvPr/>
        </p:nvSpPr>
        <p:spPr>
          <a:xfrm rot="21012371">
            <a:off x="4668830" y="279299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754F"/>
                </a:solidFill>
              </a:rPr>
              <a:t>supervised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C498F-3FB9-8E4A-A9CD-3AD2F7322DDB}"/>
              </a:ext>
            </a:extLst>
          </p:cNvPr>
          <p:cNvSpPr txBox="1"/>
          <p:nvPr/>
        </p:nvSpPr>
        <p:spPr>
          <a:xfrm>
            <a:off x="5431058" y="1129277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4754F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13278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8FE46DB-FED4-0A4A-B60A-80A126B57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94" y="3244769"/>
            <a:ext cx="4981118" cy="3320745"/>
          </a:xfrm>
          <a:prstGeom prst="rect">
            <a:avLst/>
          </a:prstGeom>
        </p:spPr>
      </p:pic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8E36A6D4-11CE-354D-A7E0-D6C7C165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4769"/>
            <a:ext cx="4981118" cy="3320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95" y="365125"/>
            <a:ext cx="11402098" cy="1325563"/>
          </a:xfrm>
        </p:spPr>
        <p:txBody>
          <a:bodyPr/>
          <a:lstStyle/>
          <a:p>
            <a:r>
              <a:rPr lang="en-US" dirty="0"/>
              <a:t>Regressor vs Classifier; 2 sides of same 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42718"/>
            <a:ext cx="10689771" cy="4351338"/>
          </a:xfrm>
        </p:spPr>
        <p:txBody>
          <a:bodyPr/>
          <a:lstStyle/>
          <a:p>
            <a:r>
              <a:rPr lang="en-US" dirty="0"/>
              <a:t>If target is numerical, model is a </a:t>
            </a:r>
            <a:r>
              <a:rPr lang="en-US" i="1" dirty="0"/>
              <a:t>regressor</a:t>
            </a:r>
          </a:p>
          <a:p>
            <a:r>
              <a:rPr lang="en-US" dirty="0"/>
              <a:t>If target is </a:t>
            </a:r>
            <a:r>
              <a:rPr lang="en-US" i="1" dirty="0"/>
              <a:t>categorical</a:t>
            </a:r>
            <a:r>
              <a:rPr lang="en-US" dirty="0"/>
              <a:t>, model is a </a:t>
            </a:r>
            <a:r>
              <a:rPr lang="en-US" i="1" dirty="0"/>
              <a:t>classifier</a:t>
            </a:r>
          </a:p>
          <a:p>
            <a:r>
              <a:rPr lang="en-US" dirty="0"/>
              <a:t>Regressors draw through data, classifiers draw between clusters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81C0F-ACC7-084A-A1A6-0E121D669221}"/>
              </a:ext>
            </a:extLst>
          </p:cNvPr>
          <p:cNvSpPr/>
          <p:nvPr/>
        </p:nvSpPr>
        <p:spPr>
          <a:xfrm>
            <a:off x="8805532" y="2946588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decision </a:t>
            </a:r>
            <a:r>
              <a:rPr lang="en-US" sz="2200" dirty="0"/>
              <a:t>surfaces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6983E9-1E70-DA42-ABD1-1A88B26245BC}"/>
              </a:ext>
            </a:extLst>
          </p:cNvPr>
          <p:cNvCxnSpPr>
            <a:cxnSpLocks/>
          </p:cNvCxnSpPr>
          <p:nvPr/>
        </p:nvCxnSpPr>
        <p:spPr>
          <a:xfrm flipH="1">
            <a:off x="7966954" y="3190672"/>
            <a:ext cx="894944" cy="5116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C4E4A-C753-F042-BFBA-25BE3D17BBA3}"/>
              </a:ext>
            </a:extLst>
          </p:cNvPr>
          <p:cNvSpPr/>
          <p:nvPr/>
        </p:nvSpPr>
        <p:spPr>
          <a:xfrm>
            <a:off x="1603143" y="300814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curve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AA665-26E4-2A48-8C53-C28D736F45BA}"/>
              </a:ext>
            </a:extLst>
          </p:cNvPr>
          <p:cNvCxnSpPr>
            <a:cxnSpLocks/>
          </p:cNvCxnSpPr>
          <p:nvPr/>
        </p:nvCxnSpPr>
        <p:spPr>
          <a:xfrm flipH="1">
            <a:off x="1546698" y="3347387"/>
            <a:ext cx="809559" cy="72850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F293A-4115-0E41-B726-86234AAF03FB}"/>
              </a:ext>
            </a:extLst>
          </p:cNvPr>
          <p:cNvCxnSpPr>
            <a:cxnSpLocks/>
          </p:cNvCxnSpPr>
          <p:nvPr/>
        </p:nvCxnSpPr>
        <p:spPr>
          <a:xfrm>
            <a:off x="1388820" y="4057280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9897AA-D17F-B54E-95F1-AB9A1AA1659A}"/>
              </a:ext>
            </a:extLst>
          </p:cNvPr>
          <p:cNvCxnSpPr>
            <a:cxnSpLocks/>
          </p:cNvCxnSpPr>
          <p:nvPr/>
        </p:nvCxnSpPr>
        <p:spPr>
          <a:xfrm>
            <a:off x="8370065" y="5326750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4B120A-CD06-6144-B1EA-B9D085785406}"/>
              </a:ext>
            </a:extLst>
          </p:cNvPr>
          <p:cNvCxnSpPr>
            <a:cxnSpLocks/>
          </p:cNvCxnSpPr>
          <p:nvPr/>
        </p:nvCxnSpPr>
        <p:spPr>
          <a:xfrm>
            <a:off x="7869133" y="3413224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BB26AA-28C0-A54D-B24D-F35959E3318F}"/>
              </a:ext>
            </a:extLst>
          </p:cNvPr>
          <p:cNvCxnSpPr>
            <a:cxnSpLocks/>
          </p:cNvCxnSpPr>
          <p:nvPr/>
        </p:nvCxnSpPr>
        <p:spPr>
          <a:xfrm flipV="1">
            <a:off x="6747463" y="5326750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1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F3F873-25FC-7542-8B4E-4005ED65C04A}"/>
                  </a:ext>
                </a:extLst>
              </p:cNvPr>
              <p:cNvSpPr txBox="1"/>
              <p:nvPr/>
            </p:nvSpPr>
            <p:spPr>
              <a:xfrm>
                <a:off x="1109295" y="5435663"/>
                <a:ext cx="842692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We try to find a function,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that predicts a value or class;</a:t>
                </a:r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is called the model and is a function of </a:t>
                </a:r>
                <a:r>
                  <a:rPr lang="en-US" sz="2200" i="1" dirty="0"/>
                  <a:t>model parameters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F3F873-25FC-7542-8B4E-4005ED6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95" y="5435663"/>
                <a:ext cx="8426922" cy="769441"/>
              </a:xfrm>
              <a:prstGeom prst="rect">
                <a:avLst/>
              </a:prstGeom>
              <a:blipFill>
                <a:blip r:embed="rId4"/>
                <a:stretch>
                  <a:fillRect l="-904" t="-6557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88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1E5E8-2ADF-7841-9F39-19DC4890BEC1}"/>
              </a:ext>
            </a:extLst>
          </p:cNvPr>
          <p:cNvSpPr txBox="1"/>
          <p:nvPr/>
        </p:nvSpPr>
        <p:spPr>
          <a:xfrm>
            <a:off x="1390224" y="5488656"/>
            <a:ext cx="958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a sense, a model is a condensation or compression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8164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(</a:t>
            </a:r>
            <a:r>
              <a:rPr lang="en-US" i="1" dirty="0"/>
              <a:t>fitting</a:t>
            </a:r>
            <a:r>
              <a:rPr lang="en-US" dirty="0"/>
              <a:t>)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38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Distill training data into model </a:t>
            </a:r>
            <a:r>
              <a:rPr lang="en-US" i="1" dirty="0"/>
              <a:t>parameters</a:t>
            </a:r>
          </a:p>
          <a:p>
            <a:r>
              <a:rPr lang="en-US" i="1" dirty="0"/>
              <a:t>Hyperparameters</a:t>
            </a:r>
            <a:r>
              <a:rPr lang="en-US" dirty="0"/>
              <a:t> control distillation,</a:t>
            </a:r>
            <a:br>
              <a:rPr lang="en-US" dirty="0"/>
            </a:br>
            <a:r>
              <a:rPr lang="en-US" i="1" dirty="0"/>
              <a:t>parameters</a:t>
            </a:r>
            <a:r>
              <a:rPr lang="en-US" dirty="0"/>
              <a:t> are the condensate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beta coefficients for linear model</a:t>
            </a:r>
          </a:p>
          <a:p>
            <a:pPr lvl="1"/>
            <a:r>
              <a:rPr lang="en-US" dirty="0"/>
              <a:t>tree structure (split </a:t>
            </a:r>
            <a:r>
              <a:rPr lang="en-US" dirty="0" err="1"/>
              <a:t>vars</a:t>
            </a:r>
            <a:r>
              <a:rPr lang="en-US" dirty="0"/>
              <a:t>/</a:t>
            </a:r>
            <a:r>
              <a:rPr lang="en-US" dirty="0" err="1"/>
              <a:t>vals</a:t>
            </a:r>
            <a:r>
              <a:rPr lang="en-US" dirty="0"/>
              <a:t>, …) for decision tree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 is extreme where data are the parameters</a:t>
            </a:r>
          </a:p>
          <a:p>
            <a:r>
              <a:rPr lang="en-US" dirty="0"/>
              <a:t>Hyperparameters: num trees, learning rate, …</a:t>
            </a:r>
          </a:p>
          <a:p>
            <a:r>
              <a:rPr lang="en-US" dirty="0"/>
              <a:t>A </a:t>
            </a:r>
            <a:r>
              <a:rPr lang="en-US" i="1" dirty="0"/>
              <a:t>model</a:t>
            </a:r>
            <a:r>
              <a:rPr lang="en-US" dirty="0"/>
              <a:t> = algorithm + parameters</a:t>
            </a:r>
          </a:p>
          <a:p>
            <a:r>
              <a:rPr lang="en-US" dirty="0"/>
              <a:t>Algorithm could be linear math equation</a:t>
            </a:r>
            <a:br>
              <a:rPr lang="en-US" dirty="0"/>
            </a:br>
            <a:r>
              <a:rPr lang="en-US" dirty="0"/>
              <a:t>or decision tree walker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Training is usually a lossy compression;</a:t>
            </a:r>
            <a:br>
              <a:rPr lang="en-US" dirty="0"/>
            </a:br>
            <a:r>
              <a:rPr lang="en-US" dirty="0"/>
              <a:t>e.g., linear regression of 2 </a:t>
            </a:r>
            <a:r>
              <a:rPr lang="en-US" dirty="0" err="1"/>
              <a:t>vars</a:t>
            </a:r>
            <a:r>
              <a:rPr lang="en-US" dirty="0"/>
              <a:t> condenses </a:t>
            </a:r>
            <a:br>
              <a:rPr lang="en-US" dirty="0"/>
            </a:br>
            <a:r>
              <a:rPr lang="en-US" dirty="0"/>
              <a:t>any amount of data down to 3 floats!!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424" y="1825626"/>
            <a:ext cx="3800748" cy="3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8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good model is </a:t>
            </a:r>
            <a:r>
              <a:rPr lang="en-US" u="sng" dirty="0"/>
              <a:t>all about the features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72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Good features are usually more important than the model</a:t>
            </a:r>
          </a:p>
          <a:p>
            <a:r>
              <a:rPr lang="en-US" dirty="0"/>
              <a:t>Example: 3-word voice recognition, HMM vs </a:t>
            </a:r>
            <a:r>
              <a:rPr lang="en-US" dirty="0" err="1"/>
              <a:t>Rocchio</a:t>
            </a:r>
            <a:endParaRPr lang="en-US" dirty="0"/>
          </a:p>
          <a:p>
            <a:r>
              <a:rPr lang="en-US" dirty="0"/>
              <a:t>Focus on </a:t>
            </a:r>
            <a:r>
              <a:rPr lang="en-US" i="1" dirty="0"/>
              <a:t>feature engineering </a:t>
            </a:r>
            <a:r>
              <a:rPr lang="en-US" dirty="0"/>
              <a:t>not choosing the model</a:t>
            </a:r>
          </a:p>
          <a:p>
            <a:r>
              <a:rPr lang="en-US" dirty="0"/>
              <a:t>Your default models:</a:t>
            </a:r>
          </a:p>
          <a:p>
            <a:pPr lvl="1"/>
            <a:r>
              <a:rPr lang="en-US" dirty="0"/>
              <a:t>For </a:t>
            </a:r>
            <a:r>
              <a:rPr lang="en-US" i="1" dirty="0"/>
              <a:t>structured</a:t>
            </a:r>
            <a:r>
              <a:rPr lang="en-US" dirty="0"/>
              <a:t> data, use </a:t>
            </a:r>
            <a:r>
              <a:rPr lang="en-US" i="1" dirty="0"/>
              <a:t>random forests </a:t>
            </a:r>
            <a:r>
              <a:rPr lang="en-US" dirty="0"/>
              <a:t>or </a:t>
            </a:r>
            <a:r>
              <a:rPr lang="en-US" i="1" dirty="0"/>
              <a:t>boosted trees</a:t>
            </a:r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i="1" dirty="0"/>
              <a:t>unstructured</a:t>
            </a:r>
            <a:r>
              <a:rPr lang="en-US" dirty="0"/>
              <a:t> (like images), use </a:t>
            </a:r>
            <a:r>
              <a:rPr lang="en-US" i="1" dirty="0"/>
              <a:t>neural networks</a:t>
            </a:r>
            <a:r>
              <a:rPr lang="en-US" dirty="0"/>
              <a:t> (nets of linear models)</a:t>
            </a:r>
          </a:p>
          <a:p>
            <a:r>
              <a:rPr lang="en-US" dirty="0"/>
              <a:t>Generally speaking, these models are tolerant of noise and superfluous features </a:t>
            </a:r>
          </a:p>
          <a:p>
            <a:r>
              <a:rPr lang="en-US" dirty="0"/>
              <a:t>Means we can throw every feature we can think of at model</a:t>
            </a:r>
          </a:p>
          <a:p>
            <a:r>
              <a:rPr lang="en-US" dirty="0"/>
              <a:t>Caveat: deep learning computes its own features from raw data</a:t>
            </a:r>
          </a:p>
        </p:txBody>
      </p:sp>
    </p:spTree>
    <p:extLst>
      <p:ext uri="{BB962C8B-B14F-4D97-AF65-F5344CB8AC3E}">
        <p14:creationId xmlns:p14="http://schemas.microsoft.com/office/powerpoint/2010/main" val="115256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2314</TotalTime>
  <Words>1175</Words>
  <Application>Microsoft Macintosh PowerPoint</Application>
  <PresentationFormat>Widescreen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Monaco</vt:lpstr>
      <vt:lpstr>Office Theme</vt:lpstr>
      <vt:lpstr>An Introduction to Machine Learning</vt:lpstr>
      <vt:lpstr>Course topics</vt:lpstr>
      <vt:lpstr>Before we jump in…</vt:lpstr>
      <vt:lpstr>Central problem of machine learning </vt:lpstr>
      <vt:lpstr>Regressor vs Classifier; 2 sides of same coin</vt:lpstr>
      <vt:lpstr>Different models have different surfaces</vt:lpstr>
      <vt:lpstr>The model is just the decision surface(s)</vt:lpstr>
      <vt:lpstr>Training (fitting) a model</vt:lpstr>
      <vt:lpstr> A good model is all about the features</vt:lpstr>
      <vt:lpstr>Feature engineering</vt:lpstr>
      <vt:lpstr>What training, prediction look like in code</vt:lpstr>
      <vt:lpstr>Is our model any good?</vt:lpstr>
      <vt:lpstr>Train, validate, test</vt:lpstr>
      <vt:lpstr>Simplified ML process</vt:lpstr>
      <vt:lpstr>Your model development environment</vt:lpstr>
      <vt:lpstr>Your library development environment</vt:lpstr>
      <vt:lpstr>Getting started in MSDS621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Introduction to Machine Learning</dc:title>
  <dc:creator>Microsoft Office User</dc:creator>
  <cp:lastModifiedBy>Terence Parr</cp:lastModifiedBy>
  <cp:revision>142</cp:revision>
  <cp:lastPrinted>2021-01-23T22:43:34Z</cp:lastPrinted>
  <dcterms:created xsi:type="dcterms:W3CDTF">2019-07-16T18:08:47Z</dcterms:created>
  <dcterms:modified xsi:type="dcterms:W3CDTF">2021-10-09T23:11:03Z</dcterms:modified>
</cp:coreProperties>
</file>